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18"/>
  </p:notesMasterIdLst>
  <p:sldIdLst>
    <p:sldId id="758" r:id="rId2"/>
    <p:sldId id="759" r:id="rId3"/>
    <p:sldId id="628" r:id="rId4"/>
    <p:sldId id="872" r:id="rId5"/>
    <p:sldId id="873" r:id="rId6"/>
    <p:sldId id="875" r:id="rId7"/>
    <p:sldId id="876" r:id="rId8"/>
    <p:sldId id="874" r:id="rId9"/>
    <p:sldId id="877" r:id="rId10"/>
    <p:sldId id="878" r:id="rId11"/>
    <p:sldId id="762" r:id="rId12"/>
    <p:sldId id="881" r:id="rId13"/>
    <p:sldId id="883" r:id="rId14"/>
    <p:sldId id="885" r:id="rId15"/>
    <p:sldId id="886" r:id="rId16"/>
    <p:sldId id="887" r:id="rId17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inimized" horzBarState="maximized">
    <p:restoredLeft sz="13431" autoAdjust="0"/>
    <p:restoredTop sz="81065" autoAdjust="0"/>
  </p:normalViewPr>
  <p:slideViewPr>
    <p:cSldViewPr snapToGrid="0" showGuides="1">
      <p:cViewPr varScale="1">
        <p:scale>
          <a:sx n="163" d="100"/>
          <a:sy n="163" d="100"/>
        </p:scale>
        <p:origin x="816" y="126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2/22/2023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Escalamiento de redes v6.0</a:t>
            </a:r>
          </a:p>
          <a:p>
            <a:pPr>
              <a:buFontTx/>
              <a:buNone/>
            </a:pPr>
            <a:r>
              <a:rPr lang="es-ES" b="0" dirty="0"/>
              <a:t>Capítulo 5: Routing dinámico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10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5.1.1.8 – Métricas de los protocolos de routing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591072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s-ES" sz="1200" b="0" dirty="0"/>
              <a:t>5 – Routing dinámico</a:t>
            </a:r>
          </a:p>
          <a:p>
            <a:pPr>
              <a:buFontTx/>
              <a:buNone/>
            </a:pPr>
            <a:r>
              <a:rPr lang="es-ES" sz="1200" b="0" dirty="0"/>
              <a:t>5.2 – Routing dinámico vector distancia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979326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5.2.1.3 – Detección de redes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4056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5.2.1.5 – Cómo se logra la convergencia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62397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routing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5.2.2.1 – Tecnologías vector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788713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routing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5.2.2.2 – Algoritmo vector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1248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 – Tipos de protocolos de routing vector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5.2.3.1 – Protocolo de información de routing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433235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s-ES" sz="1200" b="0" dirty="0"/>
              <a:t>5 – Routing dinámico</a:t>
            </a:r>
          </a:p>
          <a:p>
            <a:pPr>
              <a:buFontTx/>
              <a:buNone/>
            </a:pPr>
            <a:r>
              <a:rPr lang="es-ES" sz="1200" b="0" dirty="0"/>
              <a:t>5.1 – Protocolos de routing dinámico</a:t>
            </a: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25529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5.1.1.1 – Clasificación de los protocolos de routing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51901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5.1.1.2 – Protocolos de routing IGP y EGP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9678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5.1.1.3 – Protocolos de routing vector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8056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5.1.1.4 – Protocolos de routing de estado de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64629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5.1.1.5 – Protocolos de routing con clase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8488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5.1.1.6 – Protocolos de routing sin clase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477191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5.1.1.7 – Características de los protocolos de routing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4997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6786565" cy="644730"/>
          </a:xfrm>
        </p:spPr>
        <p:txBody>
          <a:bodyPr/>
          <a:lstStyle/>
          <a:p>
            <a:r>
              <a:rPr lang="es-ES" dirty="0" err="1"/>
              <a:t>Routing</a:t>
            </a:r>
            <a:r>
              <a:rPr lang="es-ES" dirty="0"/>
              <a:t> dinámico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2368954" cy="902174"/>
          </a:xfrm>
        </p:spPr>
        <p:txBody>
          <a:bodyPr/>
          <a:lstStyle/>
          <a:p>
            <a:r>
              <a:rPr lang="es-ES"/>
              <a:t>CCNA routing y switching</a:t>
            </a:r>
          </a:p>
          <a:p>
            <a:r>
              <a:rPr lang="es-ES"/>
              <a:t>Escalamiento de redes v6.0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444866" y="733278"/>
            <a:ext cx="4699134" cy="4281854"/>
          </a:xfrm>
        </p:spPr>
        <p:txBody>
          <a:bodyPr rIns="144000"/>
          <a:lstStyle/>
          <a:p>
            <a:r>
              <a:rPr lang="es-ES" altLang="ja-JP" sz="1700" dirty="0"/>
              <a:t>Una métrica es un valor mensurable que el protocolo de routing asigna a distintas rutas según la utilidad que tengan. </a:t>
            </a:r>
          </a:p>
          <a:p>
            <a:r>
              <a:rPr lang="es-ES" altLang="ja-JP" sz="1600" dirty="0"/>
              <a:t>Las métricas de routing se usan para determinar el “costo” total de una ruta desde el origen hasta el destino.</a:t>
            </a:r>
          </a:p>
          <a:p>
            <a:r>
              <a:rPr lang="es-ES" altLang="ja-JP" sz="1600" dirty="0"/>
              <a:t>La mejor ruta es la ruta con el menor costo. </a:t>
            </a:r>
          </a:p>
          <a:p>
            <a:r>
              <a:rPr lang="es-ES" altLang="ja-JP" sz="1600" dirty="0"/>
              <a:t>Métricas utilizadas por los diversos protocolos dinámicos:</a:t>
            </a:r>
          </a:p>
          <a:p>
            <a:pPr lvl="1"/>
            <a:r>
              <a:rPr lang="es-ES" altLang="ja-JP" sz="1500" b="1" dirty="0">
                <a:solidFill>
                  <a:srgbClr val="FF0000"/>
                </a:solidFill>
              </a:rPr>
              <a:t>RIP:</a:t>
            </a:r>
            <a:r>
              <a:rPr lang="es-ES" altLang="ja-JP" sz="1500" dirty="0">
                <a:solidFill>
                  <a:srgbClr val="FF0000"/>
                </a:solidFill>
              </a:rPr>
              <a:t> </a:t>
            </a:r>
            <a:r>
              <a:rPr lang="es-ES" altLang="ja-JP" sz="1500" dirty="0"/>
              <a:t>recuento de saltos.</a:t>
            </a:r>
          </a:p>
          <a:p>
            <a:pPr lvl="1"/>
            <a:r>
              <a:rPr lang="es-ES" altLang="ja-JP" sz="1500" b="1" spc="-30" dirty="0">
                <a:solidFill>
                  <a:srgbClr val="FF0000"/>
                </a:solidFill>
              </a:rPr>
              <a:t>OSPF: </a:t>
            </a:r>
            <a:r>
              <a:rPr lang="es-ES" altLang="ja-JP" sz="1500" spc="-30" dirty="0"/>
              <a:t>costo según el ancho de banda acumulado. </a:t>
            </a:r>
          </a:p>
          <a:p>
            <a:pPr lvl="1"/>
            <a:r>
              <a:rPr lang="es-ES" altLang="ja-JP" sz="1500" b="1" dirty="0">
                <a:solidFill>
                  <a:srgbClr val="FF0000"/>
                </a:solidFill>
              </a:rPr>
              <a:t>EIGRP:</a:t>
            </a:r>
            <a:r>
              <a:rPr lang="es-ES" altLang="ja-JP" sz="1500" dirty="0"/>
              <a:t> ancho de banda, demora, carga y confiabilidad.</a:t>
            </a:r>
          </a:p>
          <a:p>
            <a:pPr lvl="1"/>
            <a:endParaRPr lang="es-ES" altLang="ja-JP" sz="15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routing</a:t>
            </a:r>
            <a:br/>
            <a:r>
              <a:rPr lang="es-ES"/>
              <a:t>Métricas de los protocolos de routing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7A4582D1-CDB5-4660-BF82-74D197A03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05" y="963587"/>
            <a:ext cx="4310082" cy="335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59512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s-ES" sz="4000" dirty="0" err="1"/>
              <a:t>Routing</a:t>
            </a:r>
            <a:r>
              <a:rPr lang="es-ES" sz="4000" dirty="0"/>
              <a:t> dinámico vector distancia</a:t>
            </a:r>
          </a:p>
        </p:txBody>
      </p:sp>
    </p:spTree>
    <p:extLst>
      <p:ext uri="{BB962C8B-B14F-4D97-AF65-F5344CB8AC3E}">
        <p14:creationId xmlns:p14="http://schemas.microsoft.com/office/powerpoint/2010/main" val="3551905410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7356" y="849934"/>
            <a:ext cx="3276000" cy="3844312"/>
          </a:xfrm>
        </p:spPr>
        <p:txBody>
          <a:bodyPr/>
          <a:lstStyle/>
          <a:p>
            <a:r>
              <a:rPr lang="es-ES" altLang="ja-JP" sz="1600" dirty="0"/>
              <a:t>Si se configura un protocolo de routing, el router intercambia las actualizaciones de routing para obtener información sobre cualquier ruta remota.</a:t>
            </a:r>
          </a:p>
          <a:p>
            <a:pPr lvl="1"/>
            <a:r>
              <a:rPr lang="es-ES" dirty="0"/>
              <a:t>El router envía un paquete de actualización con la información de la tabla de routing a todas las interfaces.</a:t>
            </a:r>
          </a:p>
          <a:p>
            <a:pPr lvl="1"/>
            <a:r>
              <a:rPr lang="es-ES" dirty="0"/>
              <a:t>El router además recibe actualizaciones de los routers conectados directamente y agrega información nueva a su tabla de routing.</a:t>
            </a:r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distancia</a:t>
            </a:r>
            <a:br/>
            <a:r>
              <a:rPr lang="es-ES"/>
              <a:t>Detección de redes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0F1F5162-1764-4918-B57F-B0789C8C9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267" y="933061"/>
            <a:ext cx="5726901" cy="310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96029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393492" y="937952"/>
            <a:ext cx="3750507" cy="3844312"/>
          </a:xfrm>
        </p:spPr>
        <p:txBody>
          <a:bodyPr/>
          <a:lstStyle/>
          <a:p>
            <a:r>
              <a:rPr lang="es-ES" dirty="0"/>
              <a:t>La red ha convergido </a:t>
            </a:r>
            <a:r>
              <a:rPr lang="es-ES" b="1" dirty="0">
                <a:solidFill>
                  <a:srgbClr val="FF0000"/>
                </a:solidFill>
              </a:rPr>
              <a:t>cuando todos los routers tienen información completa y precisa sobre la red entera</a:t>
            </a:r>
            <a:r>
              <a:rPr lang="es-ES" dirty="0"/>
              <a:t>.</a:t>
            </a:r>
          </a:p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tiempo de convergencia </a:t>
            </a:r>
            <a:r>
              <a:rPr lang="es-ES" dirty="0"/>
              <a:t>es el tiempo que los routers tardan en compartir información, calcular las mejores rutas y actualizar sus tablas de routing. </a:t>
            </a:r>
          </a:p>
          <a:p>
            <a:r>
              <a:rPr lang="es-ES" dirty="0"/>
              <a:t>Los protocolos de routing pueden clasificarse en base a la velocidad de convergencia; cuanto más rápida sea la convergencia, mejor será el protocolo de routing.</a:t>
            </a: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distancia</a:t>
            </a:r>
            <a:br/>
            <a:r>
              <a:rPr lang="es-ES"/>
              <a:t>Cómo se logra la convergencia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C5A34813-18FB-4CF6-85EE-36A69FAFA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5" y="981959"/>
            <a:ext cx="5237185" cy="245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636574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94264" y="1543631"/>
            <a:ext cx="3474952" cy="1744692"/>
          </a:xfrm>
        </p:spPr>
        <p:txBody>
          <a:bodyPr/>
          <a:lstStyle/>
          <a:p>
            <a:r>
              <a:rPr lang="es-ES" sz="1400" dirty="0"/>
              <a:t>Los protocolos de </a:t>
            </a:r>
            <a:r>
              <a:rPr lang="es-ES" sz="1400" b="1" dirty="0">
                <a:solidFill>
                  <a:schemeClr val="tx1">
                    <a:lumMod val="50000"/>
                  </a:schemeClr>
                </a:solidFill>
              </a:rPr>
              <a:t>routing vector distancia </a:t>
            </a:r>
            <a:r>
              <a:rPr lang="es-ES" sz="1400" b="1" dirty="0">
                <a:solidFill>
                  <a:srgbClr val="FF0000"/>
                </a:solidFill>
              </a:rPr>
              <a:t>comparten actualizaciones entre vecinos</a:t>
            </a:r>
            <a:r>
              <a:rPr lang="es-ES" sz="1400" dirty="0"/>
              <a:t>.</a:t>
            </a:r>
          </a:p>
          <a:p>
            <a:r>
              <a:rPr lang="es-ES" sz="1400" dirty="0"/>
              <a:t>Los routers que utilizan el </a:t>
            </a:r>
            <a:r>
              <a:rPr lang="es-ES" sz="1400" b="1" dirty="0"/>
              <a:t>routing vector distancia</a:t>
            </a:r>
            <a:r>
              <a:rPr lang="es-ES" sz="1400" dirty="0"/>
              <a:t> </a:t>
            </a:r>
            <a:r>
              <a:rPr lang="es-ES" sz="1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 tienen información sobre la topología de la red.</a:t>
            </a:r>
            <a:r>
              <a:rPr lang="es-ES" sz="1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endParaRPr lang="en-US" sz="12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routing vector distancia</a:t>
            </a:r>
            <a:br>
              <a:rPr dirty="0"/>
            </a:br>
            <a:r>
              <a:rPr lang="es-ES" dirty="0" err="1"/>
              <a:t>Routing</a:t>
            </a:r>
            <a:r>
              <a:rPr lang="es-ES" dirty="0"/>
              <a:t> vector distancia</a:t>
            </a:r>
          </a:p>
        </p:txBody>
      </p:sp>
      <p:pic>
        <p:nvPicPr>
          <p:cNvPr id="5" name="Picture 4" descr="Scaling Networks - Mozilla Firefox">
            <a:extLst>
              <a:ext uri="{FF2B5EF4-FFF2-40B4-BE49-F238E27FC236}">
                <a16:creationId xmlns:a16="http://schemas.microsoft.com/office/drawing/2014/main" id="{F5F0C861-7D08-4293-B0CE-EEF3774CC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43" y="939323"/>
            <a:ext cx="4831569" cy="328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68643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47371" y="849336"/>
            <a:ext cx="3996629" cy="3570264"/>
          </a:xfrm>
        </p:spPr>
        <p:txBody>
          <a:bodyPr/>
          <a:lstStyle/>
          <a:p>
            <a:r>
              <a:rPr lang="es-ES" dirty="0"/>
              <a:t>El algoritmo vector distancia define los siguientes procesos:</a:t>
            </a:r>
          </a:p>
          <a:p>
            <a:pPr lvl="1"/>
            <a:r>
              <a:rPr lang="es-ES" dirty="0"/>
              <a:t>El mecanismo para enviar y recibir información de routing.</a:t>
            </a:r>
          </a:p>
          <a:p>
            <a:pPr lvl="1"/>
            <a:r>
              <a:rPr lang="es-ES" dirty="0"/>
              <a:t>El mecanismo para calcular las mejores rutas e instalar rutas en la tabla de routing.</a:t>
            </a:r>
          </a:p>
          <a:p>
            <a:pPr lvl="1"/>
            <a:r>
              <a:rPr lang="es-ES" dirty="0"/>
              <a:t>El mecanismo para detectar cambios en la topología y reaccionar ante ellos.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RIP </a:t>
            </a:r>
            <a:r>
              <a:rPr lang="es-ES" dirty="0"/>
              <a:t>utiliza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Bellman-Ford </a:t>
            </a:r>
            <a:r>
              <a:rPr lang="es-ES" dirty="0"/>
              <a:t>como algoritmo de routing.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IGRP</a:t>
            </a:r>
            <a:r>
              <a:rPr lang="es-ES" dirty="0"/>
              <a:t> y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EIGRP </a:t>
            </a:r>
            <a:r>
              <a:rPr lang="es-ES" dirty="0"/>
              <a:t>utilizan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actualización por difusión (DUAL) </a:t>
            </a:r>
            <a:r>
              <a:rPr lang="es-ES" dirty="0"/>
              <a:t>como algoritmo de routing.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routing vector distancia</a:t>
            </a:r>
            <a:br/>
            <a:r>
              <a:rPr lang="es-ES"/>
              <a:t>Algoritmo vector distancia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E66CA664-15B8-4904-A776-7D4A8DBA7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06" y="1025603"/>
            <a:ext cx="4775582" cy="267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065912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27754" y="959241"/>
            <a:ext cx="5072517" cy="3108667"/>
          </a:xfrm>
        </p:spPr>
        <p:txBody>
          <a:bodyPr/>
          <a:lstStyle/>
          <a:p>
            <a:r>
              <a:rPr lang="es-ES" sz="1400" b="1" dirty="0">
                <a:solidFill>
                  <a:srgbClr val="FF0000"/>
                </a:solidFill>
              </a:rPr>
              <a:t>RIPv2</a:t>
            </a:r>
          </a:p>
          <a:p>
            <a:pPr lvl="1"/>
            <a:r>
              <a:rPr lang="es-ES" sz="1200" dirty="0"/>
              <a:t>Fácil de configurar</a:t>
            </a:r>
            <a:endParaRPr lang="es-ES" altLang="ja-JP" sz="1200" dirty="0"/>
          </a:p>
          <a:p>
            <a:pPr lvl="1"/>
            <a:r>
              <a:rPr lang="es-ES" sz="1200" dirty="0"/>
              <a:t>Las actualizaciones de routing se transmiten cada </a:t>
            </a:r>
            <a:r>
              <a:rPr lang="es-ES" sz="1200" b="1" dirty="0"/>
              <a:t>30 segundos</a:t>
            </a:r>
          </a:p>
          <a:p>
            <a:pPr lvl="1"/>
            <a:r>
              <a:rPr lang="es-ES" sz="1200" dirty="0"/>
              <a:t>La métrica es el recuento de saltos</a:t>
            </a:r>
          </a:p>
          <a:p>
            <a:pPr lvl="1"/>
            <a:r>
              <a:rPr lang="es-ES" sz="1200" dirty="0"/>
              <a:t>Límite de 15 saltos</a:t>
            </a:r>
          </a:p>
          <a:p>
            <a:pPr lvl="1"/>
            <a:r>
              <a:rPr lang="es-ES" altLang="ja-JP" sz="1200" b="1" dirty="0"/>
              <a:t>Protocolo de routing sin clase</a:t>
            </a:r>
            <a:r>
              <a:rPr lang="es-ES" sz="1200" dirty="0"/>
              <a:t>: admite VLSM.</a:t>
            </a:r>
          </a:p>
          <a:p>
            <a:pPr lvl="1"/>
            <a:endParaRPr lang="es-ES" altLang="ja-JP" sz="1200" dirty="0"/>
          </a:p>
          <a:p>
            <a:pPr marL="142875" lvl="1" indent="0">
              <a:buNone/>
            </a:pPr>
            <a:r>
              <a:rPr lang="en-US" sz="1200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routing vector distancia</a:t>
            </a:r>
            <a:br/>
            <a:r>
              <a:rPr lang="es-ES"/>
              <a:t>Protocolo de información de routing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EDC018-4996-4DD7-92B1-5BD89CDC073D}"/>
              </a:ext>
            </a:extLst>
          </p:cNvPr>
          <p:cNvSpPr txBox="1"/>
          <p:nvPr/>
        </p:nvSpPr>
        <p:spPr>
          <a:xfrm>
            <a:off x="227754" y="2792957"/>
            <a:ext cx="4684466" cy="869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lvl="0" indent="-169863" defTabSz="684213">
              <a:spcBef>
                <a:spcPts val="600"/>
              </a:spcBef>
              <a:spcAft>
                <a:spcPts val="600"/>
              </a:spcAft>
              <a:buClr>
                <a:srgbClr val="58585B"/>
              </a:buClr>
              <a:buSzPct val="90000"/>
              <a:buFont typeface="Wingdings" panose="05000000000000000000" pitchFamily="2" charset="2"/>
              <a:buChar char="§"/>
            </a:pPr>
            <a:r>
              <a:rPr lang="es-ES" altLang="ja-JP" sz="1400" b="1" dirty="0">
                <a:solidFill>
                  <a:srgbClr val="FF0000"/>
                </a:solidFill>
                <a:latin typeface="Arial"/>
              </a:rPr>
              <a:t>RIPng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rgbClr val="58585B"/>
              </a:buClr>
              <a:buFont typeface="Arial" charset="0"/>
              <a:buChar char="•"/>
            </a:pPr>
            <a:r>
              <a:rPr lang="es-ES" altLang="ja-JP" sz="1200" dirty="0">
                <a:solidFill>
                  <a:srgbClr val="000000"/>
                </a:solidFill>
                <a:latin typeface="Arial"/>
              </a:rPr>
              <a:t>Versión del RIP con IPv6 habilitado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rgbClr val="58585B"/>
              </a:buClr>
              <a:buFont typeface="Arial" charset="0"/>
              <a:buChar char="•"/>
            </a:pPr>
            <a:r>
              <a:rPr lang="es-ES" altLang="ja-JP" sz="1200" dirty="0">
                <a:solidFill>
                  <a:srgbClr val="000000"/>
                </a:solidFill>
                <a:latin typeface="Arial"/>
              </a:rPr>
              <a:t>Límite de 15 saltos</a:t>
            </a: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1333A025-1CF1-35BD-FBF2-965F4E623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2" y="1716589"/>
            <a:ext cx="3909051" cy="1398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EIGRP</a:t>
            </a:r>
            <a:r>
              <a:rPr lang="es-ES" sz="1400" dirty="0"/>
              <a:t> reemplaza al IGRP</a:t>
            </a:r>
          </a:p>
          <a:p>
            <a:pPr lvl="1"/>
            <a:r>
              <a:rPr lang="es-ES" altLang="ja-JP" sz="1200" b="1" dirty="0"/>
              <a:t>Actualizaciones incrementales *. </a:t>
            </a:r>
          </a:p>
          <a:p>
            <a:pPr lvl="1"/>
            <a:r>
              <a:rPr lang="es-ES" sz="1200" dirty="0"/>
              <a:t>Los mensajes de saludo se intercambian periódicamente para mantener las adyacencias. </a:t>
            </a:r>
          </a:p>
          <a:p>
            <a:pPr lvl="1"/>
            <a:r>
              <a:rPr lang="es-ES" altLang="ja-JP" sz="1200" dirty="0"/>
              <a:t>Convergencia rápida</a:t>
            </a:r>
            <a:endParaRPr lang="es-ES" sz="1200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F954CD7-45D0-1263-9E73-AA788DE86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4991" y="3115063"/>
            <a:ext cx="2853094" cy="129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00"/>
              </a:lnSpc>
              <a:buNone/>
            </a:pPr>
            <a:r>
              <a:rPr lang="es-MX" sz="900" dirty="0"/>
              <a:t>*EIGRP envía </a:t>
            </a:r>
            <a:r>
              <a:rPr lang="es-MX" sz="900" b="1" dirty="0"/>
              <a:t>actualizaciones incrementales </a:t>
            </a:r>
            <a:r>
              <a:rPr lang="es-MX" sz="900" dirty="0"/>
              <a:t>solo cuando se modifica el estado de un destino. Esto puede incluir cuando una nueva red está disponible, cuando una red existente deja de estar disponible, o cuando ocurre un cambio en la métrica de </a:t>
            </a:r>
            <a:r>
              <a:rPr lang="es-MX" sz="900" dirty="0" err="1"/>
              <a:t>routing</a:t>
            </a:r>
            <a:r>
              <a:rPr lang="es-MX" sz="900" dirty="0"/>
              <a:t> de una red existente.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4803DCE-D8C8-7F25-714B-76DCB8BFC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1" y="760507"/>
            <a:ext cx="3574097" cy="888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IGRP</a:t>
            </a:r>
            <a:endParaRPr lang="es-ES" sz="1400" dirty="0"/>
          </a:p>
          <a:p>
            <a:pPr lvl="1"/>
            <a:r>
              <a:rPr lang="es-ES" sz="1200" dirty="0"/>
              <a:t>Las actualizaciones de </a:t>
            </a:r>
            <a:r>
              <a:rPr lang="es-ES" sz="1200" dirty="0" err="1"/>
              <a:t>routing</a:t>
            </a:r>
            <a:r>
              <a:rPr lang="es-ES" sz="1200" dirty="0"/>
              <a:t> se transmiten cada </a:t>
            </a:r>
            <a:r>
              <a:rPr lang="es-ES" sz="1200" b="1" dirty="0"/>
              <a:t>90 segundos</a:t>
            </a:r>
          </a:p>
        </p:txBody>
      </p:sp>
    </p:spTree>
    <p:extLst>
      <p:ext uri="{BB962C8B-B14F-4D97-AF65-F5344CB8AC3E}">
        <p14:creationId xmlns:p14="http://schemas.microsoft.com/office/powerpoint/2010/main" val="216633043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s-ES" dirty="0"/>
              <a:t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Protocolos de ruteo dinámico</a:t>
            </a:r>
          </a:p>
        </p:txBody>
      </p:sp>
    </p:spTree>
    <p:extLst>
      <p:ext uri="{BB962C8B-B14F-4D97-AF65-F5344CB8AC3E}">
        <p14:creationId xmlns:p14="http://schemas.microsoft.com/office/powerpoint/2010/main" val="67309964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3675581" cy="3749907"/>
          </a:xfrm>
        </p:spPr>
        <p:txBody>
          <a:bodyPr/>
          <a:lstStyle/>
          <a:p>
            <a:r>
              <a:rPr lang="es-ES" altLang="ja-JP" sz="1700" dirty="0"/>
              <a:t>El propósito de los protocolos de routing dinámico incluye lo siguiente:</a:t>
            </a:r>
          </a:p>
          <a:p>
            <a:pPr lvl="1"/>
            <a:r>
              <a:rPr lang="es-ES" altLang="ja-JP" sz="1500" dirty="0"/>
              <a:t>Descubrimiento de redes remotas.</a:t>
            </a:r>
          </a:p>
          <a:p>
            <a:pPr lvl="1"/>
            <a:r>
              <a:rPr lang="es-ES" altLang="ja-JP" sz="1500" dirty="0"/>
              <a:t>Mantenimiento de información de routing actualizada.</a:t>
            </a:r>
          </a:p>
          <a:p>
            <a:pPr lvl="1"/>
            <a:r>
              <a:rPr lang="es-ES" altLang="ja-JP" sz="1500" dirty="0"/>
              <a:t>Elección de la mejor ruta hacia las redes de destino.</a:t>
            </a:r>
          </a:p>
          <a:p>
            <a:pPr lvl="1"/>
            <a:r>
              <a:rPr lang="es-ES" altLang="ja-JP" sz="1500" dirty="0"/>
              <a:t>Capacidad para encontrar una ruta nueva mejor si la ruta actual deja de estar disponible.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routing</a:t>
            </a:r>
            <a:br/>
            <a:r>
              <a:rPr lang="es-ES"/>
              <a:t>Clasificación de los protocolos de routing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62BCF941-659B-4484-A1B9-A0B5E421F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476" y="873977"/>
            <a:ext cx="5069377" cy="357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247823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3819645" cy="3749907"/>
          </a:xfrm>
        </p:spPr>
        <p:txBody>
          <a:bodyPr/>
          <a:lstStyle/>
          <a:p>
            <a:r>
              <a:rPr lang="es-ES" altLang="ja-JP" sz="1700" b="1" dirty="0">
                <a:solidFill>
                  <a:srgbClr val="FF0000"/>
                </a:solidFill>
              </a:rPr>
              <a:t>Protocolos de gateway interior (IGP):</a:t>
            </a:r>
            <a:r>
              <a:rPr lang="es-ES" altLang="ja-JP" sz="1700" dirty="0"/>
              <a:t> se utilizan para el routing dentro un sistema autónomo (AS). </a:t>
            </a:r>
          </a:p>
          <a:p>
            <a:pPr lvl="1"/>
            <a:r>
              <a:rPr lang="es-ES" altLang="ja-JP" sz="1600" b="1" dirty="0"/>
              <a:t>RIP, EIGRP, OSPF e IS-IS. </a:t>
            </a:r>
          </a:p>
          <a:p>
            <a:r>
              <a:rPr lang="es-ES" altLang="ja-JP" sz="1700" b="1" dirty="0">
                <a:solidFill>
                  <a:srgbClr val="FF0000"/>
                </a:solidFill>
              </a:rPr>
              <a:t>Protocolos de gateway exterior (EGP): </a:t>
            </a:r>
            <a:r>
              <a:rPr lang="es-ES" altLang="ja-JP" sz="1700" dirty="0"/>
              <a:t>se utilizan para el routing entre distintos sistemas autónomos.</a:t>
            </a:r>
          </a:p>
          <a:p>
            <a:pPr lvl="1"/>
            <a:r>
              <a:rPr lang="es-ES" altLang="ja-JP" sz="1600" b="1" dirty="0"/>
              <a:t>BGP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routing</a:t>
            </a:r>
            <a:br/>
            <a:r>
              <a:rPr lang="es-ES"/>
              <a:t>Protocolos de routing IGP y EGP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E4D5F8FF-145C-4936-96E9-B9FBDB5A4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3710" y="1013013"/>
            <a:ext cx="4985180" cy="269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11379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241451" y="798944"/>
            <a:ext cx="3802902" cy="3749907"/>
          </a:xfrm>
        </p:spPr>
        <p:txBody>
          <a:bodyPr/>
          <a:lstStyle/>
          <a:p>
            <a:r>
              <a:rPr lang="es-ES" altLang="ja-JP" sz="1700" b="1" dirty="0">
                <a:solidFill>
                  <a:srgbClr val="FF0000"/>
                </a:solidFill>
              </a:rPr>
              <a:t>“Vector distancia” </a:t>
            </a:r>
            <a:r>
              <a:rPr lang="es-ES" altLang="ja-JP" sz="1700" dirty="0"/>
              <a:t>significa que las rutas se anuncian proporcionando dos características:</a:t>
            </a:r>
          </a:p>
          <a:p>
            <a:pPr lvl="1"/>
            <a:r>
              <a:rPr lang="es-ES" altLang="ja-JP" sz="1500" b="1" dirty="0"/>
              <a:t>Distancia:</a:t>
            </a:r>
            <a:r>
              <a:rPr lang="es-ES" altLang="ja-JP" sz="1500" dirty="0"/>
              <a:t> identifica la distancia hasta la red de destino en función </a:t>
            </a:r>
            <a:br>
              <a:rPr lang="es-ES" altLang="ja-JP" sz="1500" dirty="0"/>
            </a:br>
            <a:r>
              <a:rPr lang="es-ES" altLang="ja-JP" sz="1500" dirty="0"/>
              <a:t>de una métrica, como el conteo de saltos, el costo, el ancho de banda y la demora.</a:t>
            </a:r>
          </a:p>
          <a:p>
            <a:pPr lvl="1"/>
            <a:r>
              <a:rPr lang="es-ES" altLang="ja-JP" sz="1500" b="1" dirty="0"/>
              <a:t>Vector: </a:t>
            </a:r>
            <a:r>
              <a:rPr lang="es-ES" altLang="ja-JP" sz="1500" dirty="0"/>
              <a:t>especifica el sentido en que se encuentra el router de siguiente salto o la interfaz de salida para llegar al destino. </a:t>
            </a:r>
          </a:p>
          <a:p>
            <a:r>
              <a:rPr lang="es-ES" altLang="ja-JP" sz="1600" dirty="0"/>
              <a:t>RIPv1 (antiguo), RIPv2, IGRP de Cisco (obsoleto), EIGRP.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routing</a:t>
            </a:r>
            <a:br/>
            <a:r>
              <a:rPr lang="es-ES"/>
              <a:t>Protocolos de routing vector distancia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9A93A1B3-D3EC-4903-8353-F7DEE33BC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08" y="1199712"/>
            <a:ext cx="4999878" cy="225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28552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977683" y="910314"/>
            <a:ext cx="3785317" cy="3603072"/>
          </a:xfrm>
        </p:spPr>
        <p:txBody>
          <a:bodyPr/>
          <a:lstStyle/>
          <a:p>
            <a:r>
              <a:rPr lang="es-ES" altLang="ja-JP" sz="1400" dirty="0"/>
              <a:t>Un router de </a:t>
            </a:r>
            <a:r>
              <a:rPr lang="es-ES" altLang="ja-JP" sz="1400" b="1" dirty="0">
                <a:solidFill>
                  <a:srgbClr val="FF0000"/>
                </a:solidFill>
              </a:rPr>
              <a:t>estado de enlace </a:t>
            </a:r>
            <a:br>
              <a:rPr lang="es-ES" altLang="ja-JP" sz="1400" dirty="0"/>
            </a:br>
            <a:r>
              <a:rPr lang="es-ES" altLang="ja-JP" sz="1400" dirty="0"/>
              <a:t>usa la información del estado de enlace recibida de otros routers:</a:t>
            </a:r>
          </a:p>
          <a:p>
            <a:pPr lvl="1"/>
            <a:r>
              <a:rPr lang="es-ES" altLang="ja-JP" dirty="0"/>
              <a:t>Para crear un mapa de topología. </a:t>
            </a:r>
          </a:p>
          <a:p>
            <a:pPr lvl="1"/>
            <a:r>
              <a:rPr lang="es-ES" altLang="ja-JP" dirty="0"/>
              <a:t>Para seleccionar la mejor ruta para todas las redes de destino en la topología. </a:t>
            </a:r>
          </a:p>
          <a:p>
            <a:r>
              <a:rPr lang="es-ES" altLang="ja-JP" sz="1400" dirty="0"/>
              <a:t>Los protocolos de routing de estado de enlace </a:t>
            </a:r>
            <a:r>
              <a:rPr lang="es-ES" altLang="ja-JP" sz="1400" b="1" dirty="0"/>
              <a:t>no usan actualizaciones periódicas</a:t>
            </a:r>
            <a:r>
              <a:rPr lang="es-ES" altLang="ja-JP" sz="1400" dirty="0"/>
              <a:t>.</a:t>
            </a:r>
          </a:p>
          <a:p>
            <a:pPr lvl="1"/>
            <a:r>
              <a:rPr lang="es-ES" altLang="ja-JP" b="1" dirty="0"/>
              <a:t>Las actualizaciones se envían solo </a:t>
            </a:r>
            <a:r>
              <a:rPr lang="es-ES" altLang="ja-JP" b="1" spc="-30" dirty="0"/>
              <a:t>cuando hay un cambio en la topología.</a:t>
            </a:r>
          </a:p>
          <a:p>
            <a:r>
              <a:rPr lang="es-ES" altLang="ja-JP" sz="1400" dirty="0"/>
              <a:t>OSPF e IS-IS</a:t>
            </a:r>
            <a:endParaRPr lang="es-ES" altLang="ja-JP" sz="16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routing</a:t>
            </a:r>
            <a:br/>
            <a:r>
              <a:rPr lang="es-ES"/>
              <a:t>Protocolos de routing de estado de enlace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D7E2A195-0752-453D-87A1-680BE80CE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33" y="955362"/>
            <a:ext cx="4694968" cy="306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536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38494" y="798944"/>
            <a:ext cx="3675581" cy="3749907"/>
          </a:xfrm>
        </p:spPr>
        <p:txBody>
          <a:bodyPr/>
          <a:lstStyle/>
          <a:p>
            <a:r>
              <a:rPr lang="es-ES" altLang="ja-JP" sz="1400" dirty="0"/>
              <a:t>Los </a:t>
            </a:r>
            <a:r>
              <a:rPr lang="es-ES" altLang="ja-JP" sz="1400" b="1" dirty="0">
                <a:solidFill>
                  <a:srgbClr val="FF0000"/>
                </a:solidFill>
              </a:rPr>
              <a:t>protocolos de routing sin clase </a:t>
            </a:r>
            <a:r>
              <a:rPr lang="es-ES" altLang="ja-JP" sz="1400" dirty="0"/>
              <a:t>incluyen información de la máscara de subred en las actualizaciones de routing. </a:t>
            </a:r>
          </a:p>
          <a:p>
            <a:r>
              <a:rPr lang="es-ES" altLang="ja-JP" sz="1400" dirty="0"/>
              <a:t>Los </a:t>
            </a:r>
            <a:r>
              <a:rPr lang="es-ES" altLang="ja-JP" sz="1400" b="1" dirty="0">
                <a:solidFill>
                  <a:srgbClr val="FF0000"/>
                </a:solidFill>
              </a:rPr>
              <a:t>protocolos de enrutamiento con clase </a:t>
            </a:r>
            <a:r>
              <a:rPr lang="es-ES" altLang="ja-JP" sz="1400" dirty="0"/>
              <a:t>no envían información de la máscara de subred en las actualizaciones de enrutamiento. </a:t>
            </a:r>
          </a:p>
          <a:p>
            <a:r>
              <a:rPr lang="es-ES" altLang="ja-JP" sz="1400" dirty="0"/>
              <a:t>Los protocolos de routing con clase no pueden admitir máscaras de subred de longitud variable (VLSM). </a:t>
            </a:r>
          </a:p>
          <a:p>
            <a:r>
              <a:rPr lang="es-ES" altLang="ja-JP" sz="1400" dirty="0"/>
              <a:t>Los protocolos de routing con clase también generan problemas en las redes no contiguas.</a:t>
            </a: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routing</a:t>
            </a:r>
            <a:br/>
            <a:r>
              <a:rPr lang="es-ES"/>
              <a:t>Protocolos de routing con clase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A9397DE8-698F-4C49-A3EF-8CD37C53F0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71174" y="882071"/>
            <a:ext cx="5134332" cy="321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43788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55640" y="920478"/>
            <a:ext cx="3675581" cy="3749907"/>
          </a:xfrm>
        </p:spPr>
        <p:txBody>
          <a:bodyPr/>
          <a:lstStyle/>
          <a:p>
            <a:r>
              <a:rPr lang="es-ES" altLang="ja-JP" sz="1700" dirty="0"/>
              <a:t>Los </a:t>
            </a:r>
            <a:r>
              <a:rPr lang="es-ES" altLang="ja-JP" sz="1700" b="1" dirty="0">
                <a:solidFill>
                  <a:srgbClr val="FF0000"/>
                </a:solidFill>
              </a:rPr>
              <a:t>protocolos de routing IPv4 sin clase </a:t>
            </a:r>
            <a:r>
              <a:rPr lang="es-ES" altLang="ja-JP" sz="1700" dirty="0"/>
              <a:t>(</a:t>
            </a:r>
            <a:r>
              <a:rPr lang="es-ES" altLang="ja-JP" sz="1700" b="1" dirty="0"/>
              <a:t>RIPv2, EIGRP, OSPF e IS-IS</a:t>
            </a:r>
            <a:r>
              <a:rPr lang="es-ES" altLang="ja-JP" sz="1700" dirty="0"/>
              <a:t>) incluyen la información de la máscara de subred en las actualizaciones de routing.</a:t>
            </a:r>
          </a:p>
          <a:p>
            <a:r>
              <a:rPr lang="es-ES" altLang="ja-JP" sz="1700" dirty="0"/>
              <a:t>Los protocolos de routing sin clase admiten VLSM.</a:t>
            </a:r>
          </a:p>
          <a:p>
            <a:r>
              <a:rPr lang="es-ES" altLang="ja-JP" sz="1700" dirty="0"/>
              <a:t>Los protocolos de routing IPv6 son protocolos sin clase.</a:t>
            </a:r>
          </a:p>
          <a:p>
            <a:pPr marL="142875" lvl="1" indent="0">
              <a:buNone/>
            </a:pPr>
            <a:endParaRPr lang="es-ES" altLang="ja-JP" sz="16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routing</a:t>
            </a:r>
            <a:br/>
            <a:r>
              <a:rPr lang="es-ES"/>
              <a:t>Protocolos de routing sin clase</a:t>
            </a:r>
          </a:p>
        </p:txBody>
      </p:sp>
      <p:pic>
        <p:nvPicPr>
          <p:cNvPr id="12" name="Picture 11" descr="Scaling Networks - Mozilla Firefox">
            <a:extLst>
              <a:ext uri="{FF2B5EF4-FFF2-40B4-BE49-F238E27FC236}">
                <a16:creationId xmlns:a16="http://schemas.microsoft.com/office/drawing/2014/main" id="{6D9D8DCC-869C-4E9C-9B73-FAD86BB88EC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7597" y="1017086"/>
            <a:ext cx="5070763" cy="319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859361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50750" y="920478"/>
            <a:ext cx="8616732" cy="1055017"/>
          </a:xfrm>
        </p:spPr>
        <p:txBody>
          <a:bodyPr/>
          <a:lstStyle/>
          <a:p>
            <a:r>
              <a:rPr lang="es-ES" altLang="ja-JP" sz="1700" dirty="0"/>
              <a:t>Los protocolos de routing se pueden comparar según las características en el gráfico.</a:t>
            </a:r>
          </a:p>
          <a:p>
            <a:pPr marL="142875" lvl="1" indent="0">
              <a:buNone/>
            </a:pPr>
            <a:endParaRPr lang="es-ES" altLang="ja-JP" sz="16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routing</a:t>
            </a:r>
            <a:br/>
            <a:r>
              <a:rPr lang="es-ES"/>
              <a:t>Características de los protocolos de routing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BBA7D904-308F-4CF7-8875-97858C9E6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6" y="1450037"/>
            <a:ext cx="8968008" cy="269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2316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8078</TotalTime>
  <Words>1327</Words>
  <Application>Microsoft Office PowerPoint</Application>
  <PresentationFormat>Presentación en pantalla (16:9)</PresentationFormat>
  <Paragraphs>146</Paragraphs>
  <Slides>16</Slides>
  <Notes>16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1" baseType="lpstr">
      <vt:lpstr>Arial</vt:lpstr>
      <vt:lpstr>Calibri</vt:lpstr>
      <vt:lpstr>CiscoSans ExtraLight</vt:lpstr>
      <vt:lpstr>Wingdings</vt:lpstr>
      <vt:lpstr>Default Theme</vt:lpstr>
      <vt:lpstr>Routing dinámico</vt:lpstr>
      <vt:lpstr>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Protocolos de ruteo dinámico</vt:lpstr>
      <vt:lpstr>Tipos de protocolos de routing Clasificación de los protocolos de routing</vt:lpstr>
      <vt:lpstr>Tipos de protocolos de routing Protocolos de routing IGP y EGP</vt:lpstr>
      <vt:lpstr>Tipos de protocolos de routing Protocolos de routing vector distancia</vt:lpstr>
      <vt:lpstr>Tipos de protocolos de routing Protocolos de routing de estado de enlace</vt:lpstr>
      <vt:lpstr>Tipos de protocolos de routing Protocolos de routing con clase</vt:lpstr>
      <vt:lpstr>Tipos de protocolos de routing Protocolos de routing sin clase</vt:lpstr>
      <vt:lpstr>Tipos de protocolos de routing Características de los protocolos de routing</vt:lpstr>
      <vt:lpstr>Tipos de protocolos de routing Métricas de los protocolos de routing</vt:lpstr>
      <vt:lpstr>Routing dinámico vector distancia</vt:lpstr>
      <vt:lpstr>Aspectos básicos de vector distancia Detección de redes</vt:lpstr>
      <vt:lpstr>Aspectos básicos de vector distancia Cómo se logra la convergencia</vt:lpstr>
      <vt:lpstr>Funcionamiento del protocolo de routing vector distancia Routing vector distancia</vt:lpstr>
      <vt:lpstr>Funcionamiento del protocolo de routing vector distancia Algoritmo vector distancia</vt:lpstr>
      <vt:lpstr>Tipos de protocolos de routing vector distancia Protocolo de información de routing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464</cp:revision>
  <dcterms:created xsi:type="dcterms:W3CDTF">2016-08-22T22:27:36Z</dcterms:created>
  <dcterms:modified xsi:type="dcterms:W3CDTF">2023-02-22T17:26:44Z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